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71" r:id="rId7"/>
    <p:sldId id="272" r:id="rId8"/>
    <p:sldId id="273" r:id="rId9"/>
    <p:sldId id="265" r:id="rId10"/>
    <p:sldId id="266" r:id="rId11"/>
    <p:sldId id="274" r:id="rId12"/>
    <p:sldId id="275" r:id="rId13"/>
    <p:sldId id="27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Times New Roman" panose="02020603050405020304" pitchFamily="18" charset="0"/>
      <p:regular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imes New Roman Bold" panose="02020803070505020304" pitchFamily="18" charset="0"/>
      <p:regular r:id="rId26"/>
      <p:bold r:id="rId27"/>
    </p:embeddedFont>
    <p:embeddedFont>
      <p:font typeface="Agrandir Bold" panose="020B0604020202020204" charset="0"/>
      <p:regular r:id="rId28"/>
    </p:embeddedFont>
    <p:embeddedFont>
      <p:font typeface="Agrandi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1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12AF4-C0E6-4175-8848-E0A65C3CC68A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F7E77-7722-43EB-ABFC-25E6137090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0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F7E77-7722-43EB-ABFC-25E61370904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20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3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5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6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594250" y="527110"/>
            <a:ext cx="1665050" cy="1880870"/>
          </a:xfrm>
          <a:custGeom>
            <a:avLst/>
            <a:gdLst/>
            <a:ahLst/>
            <a:cxnLst/>
            <a:rect l="l" t="t" r="r" b="b"/>
            <a:pathLst>
              <a:path w="1665050" h="1880870">
                <a:moveTo>
                  <a:pt x="0" y="0"/>
                </a:moveTo>
                <a:lnTo>
                  <a:pt x="1665050" y="0"/>
                </a:lnTo>
                <a:lnTo>
                  <a:pt x="1665050" y="1880869"/>
                </a:lnTo>
                <a:lnTo>
                  <a:pt x="0" y="188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1" r="-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2137" y="527110"/>
            <a:ext cx="2105713" cy="2105713"/>
          </a:xfrm>
          <a:custGeom>
            <a:avLst/>
            <a:gdLst/>
            <a:ahLst/>
            <a:cxnLst/>
            <a:rect l="l" t="t" r="r" b="b"/>
            <a:pathLst>
              <a:path w="2105713" h="2105713">
                <a:moveTo>
                  <a:pt x="0" y="0"/>
                </a:moveTo>
                <a:lnTo>
                  <a:pt x="2105713" y="0"/>
                </a:lnTo>
                <a:lnTo>
                  <a:pt x="2105713" y="2105713"/>
                </a:lnTo>
                <a:lnTo>
                  <a:pt x="0" y="2105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2575" y="2785223"/>
            <a:ext cx="13722850" cy="153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3104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Presentation on</a:t>
            </a:r>
          </a:p>
          <a:p>
            <a:pPr algn="ctr">
              <a:lnSpc>
                <a:spcPts val="7566"/>
              </a:lnSpc>
              <a:spcBef>
                <a:spcPct val="0"/>
              </a:spcBef>
            </a:pPr>
            <a:r>
              <a:rPr lang="en-US" sz="5404" dirty="0">
                <a:solidFill>
                  <a:schemeClr val="accent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Departmental Alumni Network Platform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2709" y="4494695"/>
            <a:ext cx="15746592" cy="2751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800" dirty="0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Team Associate details</a:t>
            </a:r>
          </a:p>
          <a:p>
            <a:pPr algn="l">
              <a:lnSpc>
                <a:spcPts val="4206"/>
              </a:lnSpc>
            </a:pPr>
            <a:r>
              <a:rPr lang="en-US" sz="2400" b="1" dirty="0" smtClean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BHAVANA </a:t>
            </a: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S </a:t>
            </a:r>
          </a:p>
          <a:p>
            <a:pPr algn="l">
              <a:lnSpc>
                <a:spcPts val="420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AMRUTHA M BANAKAR</a:t>
            </a:r>
          </a:p>
          <a:p>
            <a:pPr algn="l">
              <a:lnSpc>
                <a:spcPts val="420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AKASH B NAIK</a:t>
            </a:r>
          </a:p>
          <a:p>
            <a:pPr algn="l">
              <a:lnSpc>
                <a:spcPts val="420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ANUSHREE BASAVARAJ KUPPAST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17230" y="4457865"/>
            <a:ext cx="5912031" cy="278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6"/>
              </a:lnSpc>
            </a:pPr>
            <a:endParaRPr dirty="0"/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4BD21CS023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4BD21CS010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4BD21CS007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4BD21CS020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2708" y="7390627"/>
            <a:ext cx="16077207" cy="330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6"/>
              </a:lnSpc>
            </a:pPr>
            <a:r>
              <a:rPr lang="en-US" sz="2800" u="sng" dirty="0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guide </a:t>
            </a:r>
            <a:r>
              <a:rPr lang="en-US" sz="2800" dirty="0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:                                                                                                    </a:t>
            </a:r>
            <a:r>
              <a:rPr lang="en-US" sz="2800" u="sng" dirty="0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Co-</a:t>
            </a:r>
            <a:r>
              <a:rPr lang="en-US" sz="2800" u="sng" dirty="0" err="1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Ordinator</a:t>
            </a:r>
            <a:r>
              <a:rPr lang="en-US" sz="2800" u="sng" dirty="0" smtClean="0">
                <a:solidFill>
                  <a:srgbClr val="30287C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  <a:endParaRPr lang="en-US" sz="3104" u="sng" dirty="0">
              <a:solidFill>
                <a:srgbClr val="30287C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Prof. Raghu B R                                                                                    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Assistant Professor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Department of CS&amp;E</a:t>
            </a:r>
          </a:p>
          <a:p>
            <a:pPr algn="l">
              <a:lnSpc>
                <a:spcPts val="4346"/>
              </a:lnSpc>
            </a:pPr>
            <a:endParaRPr lang="en-US" sz="3104" dirty="0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346"/>
              </a:lnSpc>
              <a:spcBef>
                <a:spcPct val="0"/>
              </a:spcBef>
            </a:pPr>
            <a:endParaRPr lang="en-US" sz="3104" dirty="0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17230" y="7922306"/>
            <a:ext cx="5912031" cy="22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6"/>
              </a:lnSpc>
            </a:pPr>
            <a:r>
              <a:rPr lang="en-US" sz="2400" b="1" dirty="0" err="1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Prof.Shankar</a:t>
            </a: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2400" b="1" dirty="0" err="1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Sarji</a:t>
            </a: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P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Assistant Professor</a:t>
            </a:r>
          </a:p>
          <a:p>
            <a:pPr algn="l">
              <a:lnSpc>
                <a:spcPts val="4346"/>
              </a:lnSpc>
            </a:pPr>
            <a:r>
              <a:rPr lang="en-US" sz="2400" b="1" dirty="0">
                <a:solidFill>
                  <a:srgbClr val="2B2B2B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Department of CS&amp;E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endParaRPr lang="en-US" sz="2800" dirty="0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2385" y="96723"/>
            <a:ext cx="13062461" cy="131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6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5606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Bapuji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Institute of Engineering and Technology, 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Davanagere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- 577004 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Agrandir Bold"/>
              <a:cs typeface="Times New Roman" panose="02020603050405020304" pitchFamily="18" charset="0"/>
              <a:sym typeface="Agrandi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08217" y="1544071"/>
            <a:ext cx="11110796" cy="57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3504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Department of Computer Science and Engineering</a:t>
            </a:r>
            <a:endParaRPr lang="en-US" sz="3504" b="1" dirty="0">
              <a:solidFill>
                <a:srgbClr val="000000"/>
              </a:solidFill>
              <a:latin typeface="Times New Roman" panose="02020603050405020304" pitchFamily="18" charset="0"/>
              <a:ea typeface="Agrandir Bold"/>
              <a:cs typeface="Times New Roman" panose="02020603050405020304" pitchFamily="18" charset="0"/>
              <a:sym typeface="Agrandir Bold"/>
            </a:endParaRP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17998386">
            <a:off x="3478757" y="7040645"/>
            <a:ext cx="11814494" cy="1286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1113200" y="3218800"/>
            <a:ext cx="7569687" cy="7396074"/>
          </a:xfrm>
          <a:custGeom>
            <a:avLst/>
            <a:gdLst/>
            <a:ahLst/>
            <a:cxnLst/>
            <a:rect l="l" t="t" r="r" b="b"/>
            <a:pathLst>
              <a:path w="7569687" h="7396074">
                <a:moveTo>
                  <a:pt x="0" y="0"/>
                </a:moveTo>
                <a:lnTo>
                  <a:pt x="7569687" y="0"/>
                </a:lnTo>
                <a:lnTo>
                  <a:pt x="7569687" y="7396074"/>
                </a:lnTo>
                <a:lnTo>
                  <a:pt x="0" y="7396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7503" y="1152271"/>
            <a:ext cx="17912995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950" b="1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5</a:t>
            </a:r>
            <a:r>
              <a:rPr lang="en-US" sz="3950" dirty="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950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Networking Events</a:t>
            </a:r>
          </a:p>
          <a:p>
            <a:pPr marL="852843" lvl="1" indent="-426421" algn="l">
              <a:lnSpc>
                <a:spcPts val="4740"/>
              </a:lnSpc>
              <a:buFont typeface="Arial"/>
              <a:buChar char="•"/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Event Calendar:</a:t>
            </a:r>
          </a:p>
          <a:p>
            <a:pPr marL="1705686" lvl="2" indent="-568562" algn="l">
              <a:lnSpc>
                <a:spcPts val="4740"/>
              </a:lnSpc>
              <a:buFont typeface="Arial"/>
              <a:buChar char="⚬"/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Promote upcoming networking events, workshops, and </a:t>
            </a:r>
            <a:r>
              <a:rPr lang="en-US" sz="3950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seminar.</a:t>
            </a:r>
            <a:endParaRPr lang="en-US" sz="3950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l">
              <a:lnSpc>
                <a:spcPts val="4740"/>
              </a:lnSpc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6. </a:t>
            </a:r>
            <a:r>
              <a:rPr lang="en-US" sz="3950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Admin Panel</a:t>
            </a:r>
          </a:p>
          <a:p>
            <a:pPr marL="852843" lvl="1" indent="-426421" algn="l">
              <a:lnSpc>
                <a:spcPts val="4740"/>
              </a:lnSpc>
              <a:buFont typeface="Arial"/>
              <a:buChar char="•"/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Admin Controls:</a:t>
            </a:r>
          </a:p>
          <a:p>
            <a:pPr marL="1705686" lvl="2" indent="-568562" algn="l">
              <a:lnSpc>
                <a:spcPts val="4740"/>
              </a:lnSpc>
              <a:buFont typeface="Arial"/>
              <a:buChar char="⚬"/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Manage user accounts (students and alumni).</a:t>
            </a:r>
          </a:p>
          <a:p>
            <a:pPr marL="1705686" lvl="2" indent="-568562" algn="l">
              <a:lnSpc>
                <a:spcPts val="4740"/>
              </a:lnSpc>
              <a:buFont typeface="Arial"/>
              <a:buChar char="⚬"/>
            </a:pPr>
            <a:r>
              <a:rPr lang="en-US" sz="395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Oversee job postings and event management.</a:t>
            </a:r>
          </a:p>
          <a:p>
            <a:pPr algn="l">
              <a:lnSpc>
                <a:spcPts val="4740"/>
              </a:lnSpc>
            </a:pPr>
            <a:endParaRPr lang="en-US" sz="3950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lvl="0" indent="0" algn="l">
              <a:lnSpc>
                <a:spcPts val="3420"/>
              </a:lnSpc>
              <a:spcBef>
                <a:spcPct val="0"/>
              </a:spcBef>
            </a:pPr>
            <a:endParaRPr lang="en-US" sz="3950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9073442" y="10729291"/>
            <a:ext cx="4865516" cy="6168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503" y="1152271"/>
            <a:ext cx="17912995" cy="5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0"/>
              </a:lnSpc>
              <a:spcBef>
                <a:spcPct val="0"/>
              </a:spcBef>
            </a:pPr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Snapshots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9954"/>
            <a:ext cx="8118297" cy="394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4718" y="6090391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Fig: Home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084221"/>
            <a:ext cx="8534400" cy="5181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06200" y="94869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Fig: Alumni page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9073442" y="10729291"/>
            <a:ext cx="4865516" cy="6168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5272322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Fig: Gallery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06200" y="9486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Fig: Alumni edit profile page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00988"/>
            <a:ext cx="8610600" cy="3863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838700"/>
            <a:ext cx="9601200" cy="42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9073442" y="10729291"/>
            <a:ext cx="4865516" cy="6168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5272322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Fig: Admin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06200" y="9486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Fig: Job Detail page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8319"/>
            <a:ext cx="8229600" cy="4416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184652"/>
            <a:ext cx="8458200" cy="66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53" y="393310"/>
            <a:ext cx="18100497" cy="766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4087" dirty="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</a:t>
            </a:r>
            <a:r>
              <a:rPr lang="en-US" sz="4087" dirty="0" smtClean="0">
                <a:solidFill>
                  <a:schemeClr val="accent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Learning Outcomes</a:t>
            </a:r>
          </a:p>
          <a:p>
            <a:pPr algn="l">
              <a:lnSpc>
                <a:spcPts val="4904"/>
              </a:lnSpc>
            </a:pPr>
            <a:endParaRPr lang="en-US" sz="4087" dirty="0">
              <a:solidFill>
                <a:srgbClr val="FF313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96323" lvl="1" indent="-398161" algn="l">
              <a:lnSpc>
                <a:spcPts val="5016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Enhanced Proficiency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Gained hands-on experience with HTML, CSS,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and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ReactJS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for frontend development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796323" lvl="1" indent="-398161" algn="l">
              <a:lnSpc>
                <a:spcPts val="5016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Backend Development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Strengthened skills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in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SQL for server-side logic and database management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796323" lvl="1" indent="-398161" algn="l">
              <a:lnSpc>
                <a:spcPts val="5016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Code Quality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Learned best practices for writing clean, maintainable code.</a:t>
            </a:r>
          </a:p>
          <a:p>
            <a:pPr marL="796323" lvl="1" indent="-398161" algn="l">
              <a:lnSpc>
                <a:spcPts val="5016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Addressing User Needs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Developed a platform that addresses the real-world challenge of connecting students with alumni.</a:t>
            </a:r>
          </a:p>
          <a:p>
            <a:pPr marL="796323" lvl="1" indent="-398161" algn="l">
              <a:lnSpc>
                <a:spcPts val="5016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Iterative Development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Engaged in iterative problem-solving, refining features based on user feedback and testing results.</a:t>
            </a:r>
          </a:p>
          <a:p>
            <a:pPr marL="398162" lvl="1" algn="l">
              <a:lnSpc>
                <a:spcPts val="5016"/>
              </a:lnSpc>
            </a:pPr>
            <a:endParaRPr lang="en-US" sz="3600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3401" y="390896"/>
            <a:ext cx="17145000" cy="995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64"/>
              </a:lnSpc>
            </a:pP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304"/>
              </a:lnSpc>
            </a:pPr>
            <a:endParaRPr lang="en-US" sz="6387" dirty="0">
              <a:solidFill>
                <a:srgbClr val="FF313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5152"/>
              </a:lnSpc>
            </a:pP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     The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Departmental Alumni Network Platform effectively bridges the gap between current students and alumni, fostering guidance and job opportunities through a user-friendly interface and this platform also emphasizes the importance of hands-on experience in real-world applications. Engaging in projects like this fosters essential skills and encourages collaboration within the community. Ultimately, such initiatives enhance networking and strengthen professional relationships.</a:t>
            </a:r>
          </a:p>
          <a:p>
            <a:pPr algn="l">
              <a:lnSpc>
                <a:spcPts val="5016"/>
              </a:lnSpc>
            </a:pP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788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788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788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788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016"/>
              </a:lnSpc>
            </a:pPr>
            <a:endParaRPr lang="en-US" sz="3788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36230" y="3731149"/>
            <a:ext cx="13615540" cy="3216174"/>
            <a:chOff x="0" y="-323849"/>
            <a:chExt cx="18154054" cy="42882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323849"/>
              <a:ext cx="18154054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510"/>
                </a:lnSpc>
                <a:spcBef>
                  <a:spcPct val="0"/>
                </a:spcBef>
              </a:pPr>
              <a:r>
                <a:rPr lang="en-US" sz="11258" u="none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</a:t>
              </a:r>
              <a:r>
                <a:rPr lang="en-US" sz="11258" u="none" dirty="0" smtClean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you</a:t>
              </a:r>
              <a:endParaRPr lang="en-US" sz="11258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25523"/>
              <a:ext cx="18154054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54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9144000" y="2066398"/>
            <a:ext cx="7712315" cy="5923324"/>
          </a:xfrm>
          <a:custGeom>
            <a:avLst/>
            <a:gdLst/>
            <a:ahLst/>
            <a:cxnLst/>
            <a:rect l="l" t="t" r="r" b="b"/>
            <a:pathLst>
              <a:path w="7712315" h="5923324">
                <a:moveTo>
                  <a:pt x="0" y="0"/>
                </a:moveTo>
                <a:lnTo>
                  <a:pt x="7712315" y="0"/>
                </a:lnTo>
                <a:lnTo>
                  <a:pt x="7712315" y="5923324"/>
                </a:lnTo>
                <a:lnTo>
                  <a:pt x="0" y="5923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09" b="-1333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7415" y="118208"/>
            <a:ext cx="11266435" cy="107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</a:pPr>
            <a:r>
              <a:rPr lang="en-US" sz="6157" dirty="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                   </a:t>
            </a:r>
            <a:r>
              <a:rPr lang="en-US" sz="6157" dirty="0">
                <a:solidFill>
                  <a:schemeClr val="accent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CONTENTS</a:t>
            </a:r>
          </a:p>
          <a:p>
            <a:pPr algn="l">
              <a:lnSpc>
                <a:spcPts val="4669"/>
              </a:lnSpc>
            </a:pPr>
            <a:endParaRPr lang="en-US" sz="6157" dirty="0">
              <a:solidFill>
                <a:srgbClr val="FF313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1.Introduction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2.Objectives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3.Project Idea of Execution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4.Methodology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5.Tools and Technologies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6.Features of the </a:t>
            </a:r>
            <a:r>
              <a:rPr lang="en-US" sz="468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project</a:t>
            </a:r>
          </a:p>
          <a:p>
            <a:pPr algn="l">
              <a:lnSpc>
                <a:spcPts val="6565"/>
              </a:lnSpc>
            </a:pPr>
            <a:r>
              <a:rPr lang="en-US" sz="468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7.Snapshots</a:t>
            </a:r>
            <a:endParaRPr lang="en-US" sz="4689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8</a:t>
            </a:r>
            <a:r>
              <a:rPr lang="en-US" sz="468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.Learning </a:t>
            </a: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Outcomes</a:t>
            </a:r>
          </a:p>
          <a:p>
            <a:pPr algn="l">
              <a:lnSpc>
                <a:spcPts val="6565"/>
              </a:lnSpc>
            </a:pPr>
            <a:r>
              <a:rPr lang="en-US" sz="468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9</a:t>
            </a:r>
            <a:r>
              <a:rPr lang="en-US" sz="468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.Conclusion</a:t>
            </a:r>
            <a:endParaRPr lang="en-US" sz="4689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l">
              <a:lnSpc>
                <a:spcPts val="6285"/>
              </a:lnSpc>
            </a:pPr>
            <a:endParaRPr lang="en-US" sz="4689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0" lvl="0" indent="0" algn="l">
              <a:lnSpc>
                <a:spcPts val="4669"/>
              </a:lnSpc>
            </a:pPr>
            <a:endParaRPr lang="en-US" sz="4689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2635" y="567747"/>
            <a:ext cx="16636665" cy="10196555"/>
            <a:chOff x="0" y="-190500"/>
            <a:chExt cx="22182220" cy="135954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2218222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68"/>
                </a:lnSpc>
              </a:pPr>
              <a:r>
                <a:rPr lang="en-US" sz="6640" dirty="0" smtClean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</a:t>
              </a:r>
              <a:r>
                <a:rPr lang="en-US" sz="5400" dirty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Introduction</a:t>
              </a:r>
            </a:p>
            <a:p>
              <a:pPr marL="0" lvl="0" indent="0" algn="l">
                <a:lnSpc>
                  <a:spcPts val="1593"/>
                </a:lnSpc>
                <a:spcBef>
                  <a:spcPct val="0"/>
                </a:spcBef>
              </a:pPr>
              <a:endParaRPr lang="en-US" sz="6640" dirty="0">
                <a:solidFill>
                  <a:schemeClr val="accent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31679"/>
              <a:ext cx="22182220" cy="11473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6827" lvl="1" indent="-433413" algn="just">
                <a:lnSpc>
                  <a:spcPts val="6383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Alumni networks are vital for career advancement, offering access to job opportunities, mentorship, and professional growth.</a:t>
              </a:r>
            </a:p>
            <a:p>
              <a:pPr marL="866827" lvl="1" indent="-433413" algn="just">
                <a:lnSpc>
                  <a:spcPts val="6383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This platform encourages continuous engagement, allowing alumni to stay connected with their alma mater ,students and with institution.</a:t>
              </a:r>
            </a:p>
            <a:p>
              <a:pPr marL="866827" lvl="1" indent="-433413" algn="just">
                <a:lnSpc>
                  <a:spcPts val="6383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This platform also serves as a vital link between current students and alumni, enabling valuable networking opportunities.</a:t>
              </a:r>
            </a:p>
            <a:p>
              <a:pPr marL="866827" lvl="1" indent="-433413" algn="just">
                <a:lnSpc>
                  <a:spcPts val="6383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By facilitating mentorship and job opportunities, it prepares students for their professional journeys</a:t>
              </a:r>
              <a:r>
                <a:rPr lang="en-US" sz="4014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.</a:t>
              </a:r>
            </a:p>
            <a:p>
              <a:pPr algn="just">
                <a:lnSpc>
                  <a:spcPts val="5429"/>
                </a:lnSpc>
              </a:pPr>
              <a:endParaRPr lang="en-US" sz="4014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3452"/>
                </a:lnSpc>
              </a:pPr>
              <a:endParaRPr lang="en-US" sz="4014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3452"/>
                </a:lnSpc>
              </a:pPr>
              <a:endParaRPr lang="en-US" sz="4014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0" lvl="0" indent="0" algn="l">
                <a:lnSpc>
                  <a:spcPts val="3452"/>
                </a:lnSpc>
              </a:pPr>
              <a:endParaRPr lang="en-US" sz="4014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157455" y="-265968"/>
            <a:ext cx="11814494" cy="124618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4220" y="377555"/>
            <a:ext cx="16370585" cy="792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74"/>
              </a:lnSpc>
            </a:pPr>
            <a:r>
              <a:rPr lang="en-US" sz="5400" u="none" dirty="0">
                <a:solidFill>
                  <a:schemeClr val="tx2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    </a:t>
            </a:r>
            <a:r>
              <a:rPr lang="en-US" sz="5400" u="none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6000" b="1" u="none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Objectives</a:t>
            </a:r>
            <a:r>
              <a:rPr lang="en-US" sz="5400" b="1" u="none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: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r>
              <a:rPr lang="en-US" sz="352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 create a user-friendly </a:t>
            </a:r>
            <a:r>
              <a:rPr lang="en-US" sz="352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platform that is intuitive for both students and alumni.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r>
              <a:rPr lang="en-US" sz="352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 provide </a:t>
            </a:r>
            <a:r>
              <a:rPr lang="en-US" sz="352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features for students to offer and seek mentorship and job opportunities from alumni.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r>
              <a:rPr lang="en-US" sz="352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 create a platform to enable </a:t>
            </a:r>
            <a:r>
              <a:rPr lang="en-US" sz="3529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the organization and promotion of networking events</a:t>
            </a:r>
            <a:r>
              <a:rPr lang="en-US" sz="3529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r>
              <a:rPr lang="en-US" sz="3600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 access guidance to students and </a:t>
            </a:r>
            <a:r>
              <a:rPr lang="en-US" sz="360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support from experienced professionals, improving career readiness</a:t>
            </a:r>
            <a:r>
              <a:rPr lang="en-US" sz="3600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r>
              <a:rPr lang="en-US" sz="3600" dirty="0" smtClean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 encourage alumni to stay connected and contribute to their community.</a:t>
            </a:r>
          </a:p>
          <a:p>
            <a:pPr marL="762047" lvl="1" indent="-381023" algn="just">
              <a:lnSpc>
                <a:spcPts val="4906"/>
              </a:lnSpc>
              <a:buFont typeface="Arial"/>
              <a:buChar char="•"/>
            </a:pPr>
            <a:endParaRPr lang="en-US" sz="3529" dirty="0">
              <a:solidFill>
                <a:srgbClr val="2B2B2B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just">
              <a:lnSpc>
                <a:spcPts val="7049"/>
              </a:lnSpc>
            </a:pPr>
            <a:endParaRPr lang="en-US" sz="4015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5589"/>
              </a:lnSpc>
            </a:pPr>
            <a:r>
              <a:rPr lang="en-US" sz="3515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   </a:t>
            </a:r>
          </a:p>
        </p:txBody>
      </p:sp>
      <p:sp>
        <p:nvSpPr>
          <p:cNvPr id="5" name="Freeform 5"/>
          <p:cNvSpPr/>
          <p:nvPr/>
        </p:nvSpPr>
        <p:spPr>
          <a:xfrm>
            <a:off x="5867400" y="5964964"/>
            <a:ext cx="5315068" cy="4363833"/>
          </a:xfrm>
          <a:custGeom>
            <a:avLst/>
            <a:gdLst/>
            <a:ahLst/>
            <a:cxnLst/>
            <a:rect l="l" t="t" r="r" b="b"/>
            <a:pathLst>
              <a:path w="5315068" h="4363833">
                <a:moveTo>
                  <a:pt x="0" y="0"/>
                </a:moveTo>
                <a:lnTo>
                  <a:pt x="5315067" y="0"/>
                </a:lnTo>
                <a:lnTo>
                  <a:pt x="5315067" y="4363833"/>
                </a:lnTo>
                <a:lnTo>
                  <a:pt x="0" y="436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459" r="-7728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819400" y="-1655611"/>
            <a:ext cx="19770751" cy="179196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4800" y="989235"/>
            <a:ext cx="15544800" cy="5894507"/>
            <a:chOff x="363316" y="1383621"/>
            <a:chExt cx="20726400" cy="7859337"/>
          </a:xfrm>
        </p:grpSpPr>
        <p:sp>
          <p:nvSpPr>
            <p:cNvPr id="7" name="TextBox 7"/>
            <p:cNvSpPr txBox="1"/>
            <p:nvPr/>
          </p:nvSpPr>
          <p:spPr>
            <a:xfrm>
              <a:off x="363316" y="2704420"/>
              <a:ext cx="20726400" cy="65385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723"/>
                </a:lnSpc>
                <a:spcBef>
                  <a:spcPct val="0"/>
                </a:spcBef>
              </a:pPr>
              <a:endParaRPr lang="en-US" sz="3319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571500" indent="-571500" algn="just">
                <a:lnSpc>
                  <a:spcPts val="372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600" u="sng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Software </a:t>
              </a:r>
              <a:r>
                <a:rPr lang="en-US" sz="3600" u="sng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Development: 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Leveraged </a:t>
              </a:r>
              <a:r>
                <a:rPr lang="en-US" sz="3600" dirty="0" err="1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ReactJS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for </a:t>
              </a: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a dynamic front-end, ensuring a seamless user experience with quick 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load </a:t>
              </a: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times and interactive features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.</a:t>
              </a:r>
            </a:p>
            <a:p>
              <a:pPr lvl="0" algn="just">
                <a:lnSpc>
                  <a:spcPts val="3723"/>
                </a:lnSpc>
                <a:spcBef>
                  <a:spcPct val="0"/>
                </a:spcBef>
              </a:pPr>
              <a:endParaRPr lang="en-US" sz="360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571500" lvl="0" indent="-571500" algn="just">
                <a:lnSpc>
                  <a:spcPts val="372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600" u="sng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Utilized SQL </a:t>
              </a:r>
              <a:r>
                <a:rPr lang="en-US" sz="3600" dirty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for data management, enabling efficient storage and retrieval of user profiles and activity logs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.</a:t>
              </a:r>
            </a:p>
            <a:p>
              <a:pPr marL="571500" lvl="0" indent="-571500" algn="just">
                <a:lnSpc>
                  <a:spcPts val="372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60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571500" indent="-571500" algn="just">
                <a:lnSpc>
                  <a:spcPts val="372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600" u="sng" dirty="0">
                  <a:solidFill>
                    <a:srgbClr val="2B2B2B"/>
                  </a:solidFill>
                  <a:latin typeface="Times New Roman" panose="02020603050405020304" pitchFamily="18" charset="0"/>
                  <a:ea typeface="Agrandir"/>
                  <a:cs typeface="Times New Roman" panose="02020603050405020304" pitchFamily="18" charset="0"/>
                  <a:sym typeface="Agrandir"/>
                </a:rPr>
                <a:t>Networking</a:t>
              </a:r>
              <a:r>
                <a:rPr lang="en-US" sz="3600" dirty="0" smtClean="0">
                  <a:solidFill>
                    <a:srgbClr val="2B2B2B"/>
                  </a:solidFill>
                  <a:latin typeface="Times New Roman" panose="02020603050405020304" pitchFamily="18" charset="0"/>
                  <a:ea typeface="Agrandir"/>
                  <a:cs typeface="Times New Roman" panose="02020603050405020304" pitchFamily="18" charset="0"/>
                  <a:sym typeface="Agrandir"/>
                </a:rPr>
                <a:t>: </a:t>
              </a:r>
              <a:r>
                <a:rPr lang="en-US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facilitate easy communication between users through messaging features and profile searches.</a:t>
              </a:r>
            </a:p>
            <a:p>
              <a:pPr marL="571500" lvl="0" indent="-571500" algn="just">
                <a:lnSpc>
                  <a:spcPts val="372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600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6516" y="1383621"/>
              <a:ext cx="13810143" cy="9575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560"/>
                </a:lnSpc>
                <a:spcBef>
                  <a:spcPct val="0"/>
                </a:spcBef>
              </a:pPr>
              <a:r>
                <a:rPr lang="en-US" sz="4633" dirty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 </a:t>
              </a:r>
              <a:r>
                <a:rPr lang="en-US" sz="4800" dirty="0" smtClean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Project</a:t>
              </a:r>
              <a:r>
                <a:rPr lang="en-US" sz="4633" dirty="0" smtClean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</a:t>
              </a:r>
              <a:r>
                <a:rPr lang="en-US" sz="4633" dirty="0">
                  <a:solidFill>
                    <a:schemeClr val="accent1">
                      <a:lumMod val="75000"/>
                    </a:schemeClr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Idea of Execution</a:t>
              </a:r>
            </a:p>
          </p:txBody>
        </p:sp>
      </p:grpSp>
      <p:sp>
        <p:nvSpPr>
          <p:cNvPr id="9" name="Freeform 5"/>
          <p:cNvSpPr/>
          <p:nvPr/>
        </p:nvSpPr>
        <p:spPr>
          <a:xfrm>
            <a:off x="4716585" y="6338763"/>
            <a:ext cx="7094415" cy="3490080"/>
          </a:xfrm>
          <a:custGeom>
            <a:avLst/>
            <a:gdLst/>
            <a:ahLst/>
            <a:cxnLst/>
            <a:rect l="l" t="t" r="r" b="b"/>
            <a:pathLst>
              <a:path w="6721229" h="5463408">
                <a:moveTo>
                  <a:pt x="0" y="0"/>
                </a:moveTo>
                <a:lnTo>
                  <a:pt x="6721229" y="0"/>
                </a:lnTo>
                <a:lnTo>
                  <a:pt x="6721229" y="5463408"/>
                </a:lnTo>
                <a:lnTo>
                  <a:pt x="0" y="5463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865" t="-12076" r="-18049" b="-1519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57200" y="1028700"/>
            <a:ext cx="17017665" cy="9638250"/>
            <a:chOff x="0" y="622300"/>
            <a:chExt cx="22690220" cy="12851002"/>
          </a:xfrm>
        </p:grpSpPr>
        <p:sp>
          <p:nvSpPr>
            <p:cNvPr id="5" name="TextBox 5"/>
            <p:cNvSpPr txBox="1"/>
            <p:nvPr/>
          </p:nvSpPr>
          <p:spPr>
            <a:xfrm>
              <a:off x="508000" y="622300"/>
              <a:ext cx="22182220" cy="3231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2"/>
                </a:lnSpc>
              </a:pPr>
              <a:r>
                <a:rPr lang="en-US" sz="54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Agrandir Bold"/>
                  <a:cs typeface="Times New Roman" panose="02020603050405020304" pitchFamily="18" charset="0"/>
                  <a:sym typeface="Agrandir Bold"/>
                </a:rPr>
                <a:t>Methodology</a:t>
              </a:r>
              <a:endParaRPr lang="en-US" sz="5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  <a:p>
              <a:pPr>
                <a:lnSpc>
                  <a:spcPts val="5712"/>
                </a:lnSpc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  <a:p>
              <a:pPr lvl="0">
                <a:lnSpc>
                  <a:spcPts val="5712"/>
                </a:lnSpc>
                <a:spcBef>
                  <a:spcPct val="0"/>
                </a:spcBef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  <a:p>
              <a:pPr marL="0" lvl="0" indent="0" algn="l">
                <a:lnSpc>
                  <a:spcPts val="1593"/>
                </a:lnSpc>
                <a:spcBef>
                  <a:spcPct val="0"/>
                </a:spcBef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31679"/>
              <a:ext cx="22182220" cy="11541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4466" lvl="1" algn="just">
                <a:lnSpc>
                  <a:spcPts val="4986"/>
                </a:lnSpc>
              </a:pPr>
              <a:r>
                <a:rPr lang="en-US" sz="3561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Planning: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</a:t>
              </a:r>
            </a:p>
            <a:p>
              <a:pPr marL="768933" lvl="1" indent="-384467" algn="just">
                <a:lnSpc>
                  <a:spcPts val="4986"/>
                </a:lnSpc>
                <a:buFont typeface="Arial"/>
                <a:buChar char="•"/>
              </a:pP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We began with a comprehensive planning phase, outlining the project scope and objectives, identifying user requirements for mentorship and job opportunities</a:t>
              </a: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.</a:t>
              </a:r>
              <a:endParaRPr lang="en-US" sz="356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768933" lvl="1" indent="-384467" algn="just">
                <a:lnSpc>
                  <a:spcPts val="4986"/>
                </a:lnSpc>
                <a:buFont typeface="Arial"/>
                <a:buChar char="•"/>
              </a:pP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Determining the necessary features for the admin, student, and alumni login pages.</a:t>
              </a:r>
            </a:p>
            <a:p>
              <a:pPr algn="just">
                <a:lnSpc>
                  <a:spcPts val="4986"/>
                </a:lnSpc>
              </a:pPr>
              <a:endParaRPr lang="en-US" sz="356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384466" lvl="1" algn="just">
                <a:lnSpc>
                  <a:spcPts val="4986"/>
                </a:lnSpc>
              </a:pPr>
              <a:r>
                <a:rPr lang="en-US" sz="3561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Development: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</a:t>
              </a:r>
            </a:p>
            <a:p>
              <a:pPr marL="768933" lvl="1" indent="-384467" algn="just">
                <a:lnSpc>
                  <a:spcPts val="4986"/>
                </a:lnSpc>
                <a:buFont typeface="Arial"/>
                <a:buChar char="•"/>
              </a:pP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The development process involved using HTML, CSS, </a:t>
              </a: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and 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React.js for the frontend to create an engaging user interface. </a:t>
              </a:r>
            </a:p>
            <a:p>
              <a:pPr marL="768933" lvl="1" indent="-384467" algn="just">
                <a:lnSpc>
                  <a:spcPts val="4986"/>
                </a:lnSpc>
                <a:buFont typeface="Arial"/>
                <a:buChar char="•"/>
              </a:pP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For the backend, we utilized </a:t>
              </a: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SQL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, deploying the platform on a </a:t>
              </a: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XAMPP server 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to handle data management and server functionalities.</a:t>
              </a:r>
            </a:p>
            <a:p>
              <a:pPr algn="just">
                <a:lnSpc>
                  <a:spcPts val="4986"/>
                </a:lnSpc>
              </a:pPr>
              <a:endParaRPr lang="en-US" sz="356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>
                <a:lnSpc>
                  <a:spcPts val="4545"/>
                </a:lnSpc>
              </a:pPr>
              <a:endParaRPr lang="en-US" sz="356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lvl="0">
                <a:lnSpc>
                  <a:spcPts val="4545"/>
                </a:lnSpc>
                <a:spcBef>
                  <a:spcPct val="0"/>
                </a:spcBef>
              </a:pPr>
              <a:endParaRPr lang="en-US" sz="356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0" lvl="0" indent="0" algn="l">
                <a:lnSpc>
                  <a:spcPts val="3452"/>
                </a:lnSpc>
              </a:pPr>
              <a:endParaRPr lang="en-US" sz="4014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0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57200" y="419100"/>
            <a:ext cx="16636665" cy="10247850"/>
            <a:chOff x="0" y="-190500"/>
            <a:chExt cx="22182220" cy="136637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22182220" cy="2222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12"/>
                </a:lnSpc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  <a:p>
              <a:pPr lvl="0">
                <a:lnSpc>
                  <a:spcPts val="5712"/>
                </a:lnSpc>
                <a:spcBef>
                  <a:spcPct val="0"/>
                </a:spcBef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  <a:p>
              <a:pPr marL="0" lvl="0" indent="0" algn="l">
                <a:lnSpc>
                  <a:spcPts val="1593"/>
                </a:lnSpc>
                <a:spcBef>
                  <a:spcPct val="0"/>
                </a:spcBef>
              </a:pPr>
              <a:endParaRPr lang="en-US" sz="5400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31678"/>
              <a:ext cx="22182220" cy="1154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4466" lvl="1" algn="just">
                <a:lnSpc>
                  <a:spcPts val="4986"/>
                </a:lnSpc>
              </a:pPr>
              <a:r>
                <a:rPr lang="en-US" sz="3561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Testing:</a:t>
              </a:r>
            </a:p>
            <a:p>
              <a:pPr marL="955966" lvl="1" indent="-571500" algn="just">
                <a:lnSpc>
                  <a:spcPts val="4986"/>
                </a:lnSpc>
                <a:buFont typeface="Arial" panose="020B0604020202020204" pitchFamily="34" charset="0"/>
                <a:buChar char="•"/>
              </a:pP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</a:t>
              </a: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Implemented unit and integration testing to ensure each component functions as intended.</a:t>
              </a:r>
            </a:p>
            <a:p>
              <a:pPr marL="955966" lvl="1" indent="-571500" algn="just">
                <a:lnSpc>
                  <a:spcPts val="4986"/>
                </a:lnSpc>
                <a:buFont typeface="Arial" panose="020B0604020202020204" pitchFamily="34" charset="0"/>
                <a:buChar char="•"/>
              </a:pPr>
              <a:r>
                <a:rPr lang="en-US" sz="356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Conducted user testing sessions to gather feedback on usability and overall experience.</a:t>
              </a:r>
            </a:p>
            <a:p>
              <a:pPr marL="384466" lvl="1" algn="just">
                <a:lnSpc>
                  <a:spcPts val="4986"/>
                </a:lnSpc>
              </a:pPr>
              <a:endParaRPr lang="en-US" sz="356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384466" lvl="1" algn="just">
                <a:lnSpc>
                  <a:spcPts val="4986"/>
                </a:lnSpc>
              </a:pPr>
              <a:r>
                <a:rPr lang="en-US" sz="3561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Documentation</a:t>
              </a: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: </a:t>
              </a:r>
            </a:p>
            <a:p>
              <a:pPr marL="955966" lvl="1" indent="-571500" algn="just">
                <a:lnSpc>
                  <a:spcPts val="4986"/>
                </a:lnSpc>
                <a:buFont typeface="Arial" panose="020B0604020202020204" pitchFamily="34" charset="0"/>
                <a:buChar char="•"/>
              </a:pP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Comprehensive documentation was created, detailing the architecture, codebase, and user guides. </a:t>
              </a:r>
            </a:p>
            <a:p>
              <a:pPr marL="955966" lvl="1" indent="-571500" algn="just">
                <a:lnSpc>
                  <a:spcPts val="4986"/>
                </a:lnSpc>
                <a:buFont typeface="Arial" panose="020B0604020202020204" pitchFamily="34" charset="0"/>
                <a:buChar char="•"/>
              </a:pPr>
              <a:r>
                <a:rPr lang="en-US" sz="356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This ensures that future developers can understand and maintain the system, and provides users with the necessary information to navigate the platform effectively.</a:t>
              </a:r>
            </a:p>
            <a:p>
              <a:pPr>
                <a:lnSpc>
                  <a:spcPts val="4545"/>
                </a:lnSpc>
              </a:pPr>
              <a:endParaRPr lang="en-US" sz="356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lvl="0">
                <a:lnSpc>
                  <a:spcPts val="4545"/>
                </a:lnSpc>
                <a:spcBef>
                  <a:spcPct val="0"/>
                </a:spcBef>
              </a:pPr>
              <a:endParaRPr lang="en-US" sz="356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0" lvl="0" indent="0" algn="l">
                <a:lnSpc>
                  <a:spcPts val="3452"/>
                </a:lnSpc>
              </a:pPr>
              <a:endParaRPr lang="en-US" sz="4014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57200" y="419100"/>
            <a:ext cx="16636665" cy="6836660"/>
            <a:chOff x="0" y="-190500"/>
            <a:chExt cx="22182220" cy="91155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22182220" cy="247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32"/>
                </a:lnSpc>
              </a:pPr>
              <a:r>
                <a:rPr lang="en-US" sz="54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Agrandir Bold"/>
                  <a:cs typeface="Times New Roman" panose="02020603050405020304" pitchFamily="18" charset="0"/>
                  <a:sym typeface="Agrandir Bold"/>
                </a:rPr>
                <a:t>Tools </a:t>
              </a:r>
              <a:r>
                <a:rPr lang="en-US" sz="5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Agrandir Bold"/>
                  <a:cs typeface="Times New Roman" panose="02020603050405020304" pitchFamily="18" charset="0"/>
                  <a:sym typeface="Agrandir Bold"/>
                </a:rPr>
                <a:t>and Technologies</a:t>
              </a:r>
            </a:p>
            <a:p>
              <a:pPr lvl="0">
                <a:lnSpc>
                  <a:spcPts val="5852"/>
                </a:lnSpc>
                <a:spcBef>
                  <a:spcPct val="0"/>
                </a:spcBef>
              </a:pPr>
              <a:endParaRPr lang="en-US" sz="5400" b="1" dirty="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marL="0" lvl="0" indent="0" algn="l">
                <a:lnSpc>
                  <a:spcPts val="1593"/>
                </a:lnSpc>
                <a:spcBef>
                  <a:spcPct val="0"/>
                </a:spcBef>
              </a:pPr>
              <a:endParaRPr lang="en-US" sz="5400" b="1" dirty="0">
                <a:solidFill>
                  <a:srgbClr val="FF3131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31678"/>
              <a:ext cx="22182220" cy="6993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31"/>
                </a:lnSpc>
              </a:pPr>
              <a:r>
                <a:rPr lang="en-US" sz="3736" dirty="0">
                  <a:solidFill>
                    <a:srgbClr val="952DB7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3736" u="sng" dirty="0">
                  <a:solidFill>
                    <a:srgbClr val="952DB7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Programming Languages</a:t>
              </a:r>
            </a:p>
            <a:p>
              <a:pPr marL="785162" lvl="1" indent="-392581" algn="just">
                <a:lnSpc>
                  <a:spcPts val="5091"/>
                </a:lnSpc>
                <a:buFont typeface="Arial"/>
                <a:buChar char="•"/>
              </a:pPr>
              <a:r>
                <a:rPr lang="en-US" sz="3636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HTML:</a:t>
              </a:r>
              <a:r>
                <a:rPr lang="en-US" sz="3636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 Structure the content of the web application, providing the foundational layout.</a:t>
              </a:r>
            </a:p>
            <a:p>
              <a:pPr marL="785162" lvl="1" indent="-392581" algn="just">
                <a:lnSpc>
                  <a:spcPts val="5091"/>
                </a:lnSpc>
                <a:buFont typeface="Arial"/>
                <a:buChar char="•"/>
              </a:pPr>
              <a:r>
                <a:rPr lang="en-US" sz="3636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CSS</a:t>
              </a:r>
              <a:r>
                <a:rPr lang="en-US" sz="3636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: Style the application, ensuring a visually appealing and user-friendly </a:t>
              </a:r>
              <a:r>
                <a:rPr lang="en-US" sz="3636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interface.</a:t>
              </a:r>
            </a:p>
            <a:p>
              <a:pPr marL="785162" lvl="1" indent="-392581" algn="just">
                <a:lnSpc>
                  <a:spcPts val="5091"/>
                </a:lnSpc>
                <a:buFont typeface="Arial"/>
                <a:buChar char="•"/>
              </a:pPr>
              <a:r>
                <a:rPr lang="en-US" sz="3636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ReactJS</a:t>
              </a:r>
              <a:r>
                <a:rPr lang="en-US" sz="3636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: Used </a:t>
              </a:r>
              <a:r>
                <a:rPr lang="en-US" sz="3636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for building a dynamic and responsive frontend</a:t>
              </a:r>
              <a:endParaRPr lang="en-US" sz="3636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  <a:p>
              <a:pPr marL="785162" lvl="1" indent="-392581" algn="just">
                <a:lnSpc>
                  <a:spcPts val="5091"/>
                </a:lnSpc>
                <a:buFont typeface="Arial"/>
                <a:buChar char="•"/>
              </a:pPr>
              <a:r>
                <a:rPr lang="en-US" sz="3636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SQL: </a:t>
              </a:r>
              <a:r>
                <a:rPr lang="en-US" sz="3636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Manage </a:t>
              </a:r>
              <a:r>
                <a:rPr lang="en-US" sz="3636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and query the database, handling data related to users, job postings, and events </a:t>
              </a:r>
              <a:r>
                <a:rPr lang="en-US" sz="3636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, </a:t>
              </a:r>
              <a:r>
                <a:rPr lang="en-US" sz="3636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XAMPP server for local development and testing.</a:t>
              </a:r>
            </a:p>
            <a:p>
              <a:pPr marL="392581" lvl="1" algn="just">
                <a:lnSpc>
                  <a:spcPts val="5091"/>
                </a:lnSpc>
              </a:pPr>
              <a:endParaRPr lang="en-US" sz="3636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0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226764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495299"/>
            <a:ext cx="17240251" cy="1097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64"/>
              </a:lnSpc>
            </a:pPr>
            <a:r>
              <a:rPr lang="en-US" sz="4303" dirty="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of the Project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5164"/>
              </a:lnSpc>
            </a:pPr>
            <a:endParaRPr lang="en-US" sz="4303" dirty="0">
              <a:solidFill>
                <a:srgbClr val="FF3131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4324"/>
              </a:lnSpc>
            </a:pPr>
            <a:r>
              <a:rPr lang="en-US" sz="3603" dirty="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</a:t>
            </a:r>
            <a:r>
              <a:rPr lang="en-US" sz="3603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User Authentication</a:t>
            </a:r>
          </a:p>
          <a:p>
            <a:pPr marL="778027" lvl="1" indent="-389013" algn="just">
              <a:lnSpc>
                <a:spcPts val="4324"/>
              </a:lnSpc>
              <a:buFont typeface="Arial"/>
              <a:buChar char="•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Login Pages: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Separate login interfaces for Admin, Students, and Alumni.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Secure authentication to protect user data.</a:t>
            </a:r>
          </a:p>
          <a:p>
            <a:pPr algn="just">
              <a:lnSpc>
                <a:spcPts val="4324"/>
              </a:lnSpc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2. </a:t>
            </a:r>
            <a:r>
              <a:rPr lang="en-US" sz="3603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User Profiles</a:t>
            </a:r>
          </a:p>
          <a:p>
            <a:pPr marL="778027" lvl="1" indent="-389013" algn="just">
              <a:lnSpc>
                <a:spcPts val="4324"/>
              </a:lnSpc>
              <a:buFont typeface="Arial"/>
              <a:buChar char="•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Custom Profiles: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Alumni can create profiles and can highlight their professional experience and areas of expertise.</a:t>
            </a:r>
          </a:p>
          <a:p>
            <a:pPr algn="just">
              <a:lnSpc>
                <a:spcPts val="4324"/>
              </a:lnSpc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3. </a:t>
            </a:r>
            <a:r>
              <a:rPr lang="en-US" sz="3603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Mentorship Program</a:t>
            </a:r>
          </a:p>
          <a:p>
            <a:pPr marL="778027" lvl="1" indent="-389013" algn="just">
              <a:lnSpc>
                <a:spcPts val="4324"/>
              </a:lnSpc>
              <a:buFont typeface="Arial"/>
              <a:buChar char="•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Mentor-Mentee Matching: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Connect students with alumni  based on their interests and goals.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Easy search and filter options to find suitable alumni.</a:t>
            </a:r>
          </a:p>
          <a:p>
            <a:pPr algn="just">
              <a:lnSpc>
                <a:spcPts val="4324"/>
              </a:lnSpc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4. </a:t>
            </a:r>
            <a:r>
              <a:rPr lang="en-US" sz="3603" u="sng" dirty="0">
                <a:solidFill>
                  <a:srgbClr val="952DB7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Job Opportunities</a:t>
            </a:r>
          </a:p>
          <a:p>
            <a:pPr marL="778027" lvl="1" indent="-389013" algn="just">
              <a:lnSpc>
                <a:spcPts val="4324"/>
              </a:lnSpc>
              <a:buFont typeface="Arial"/>
              <a:buChar char="•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Job Board:</a:t>
            </a:r>
          </a:p>
          <a:p>
            <a:pPr marL="1556054" lvl="2" indent="-518685" algn="just">
              <a:lnSpc>
                <a:spcPts val="4324"/>
              </a:lnSpc>
              <a:buFont typeface="Arial"/>
              <a:buChar char="⚬"/>
            </a:pPr>
            <a:r>
              <a:rPr lang="en-US" sz="3603" dirty="0">
                <a:solidFill>
                  <a:srgbClr val="2B2B2B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Students can browse and apply for jobs relevant to their field of study.</a:t>
            </a:r>
          </a:p>
          <a:p>
            <a:pPr algn="just">
              <a:lnSpc>
                <a:spcPts val="4324"/>
              </a:lnSpc>
            </a:pPr>
            <a:endParaRPr lang="en-US" sz="3603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364"/>
              </a:lnSpc>
            </a:pPr>
            <a:endParaRPr lang="en-US" sz="3603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1467"/>
              </a:lnSpc>
            </a:pPr>
            <a:endParaRPr lang="en-US" sz="3603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0" lvl="0" indent="0" algn="l">
              <a:lnSpc>
                <a:spcPts val="1467"/>
              </a:lnSpc>
              <a:spcBef>
                <a:spcPct val="0"/>
              </a:spcBef>
            </a:pPr>
            <a:endParaRPr lang="en-US" sz="3603" dirty="0">
              <a:solidFill>
                <a:srgbClr val="2B2B2B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851</Words>
  <Application>Microsoft Office PowerPoint</Application>
  <PresentationFormat>Custom</PresentationFormat>
  <Paragraphs>131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Times New Roman</vt:lpstr>
      <vt:lpstr>Arial</vt:lpstr>
      <vt:lpstr>Calibri Light</vt:lpstr>
      <vt:lpstr>Calibri</vt:lpstr>
      <vt:lpstr>Times New Roman Bold</vt:lpstr>
      <vt:lpstr>Agrandir Bold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cp:lastModifiedBy>DELL</cp:lastModifiedBy>
  <cp:revision>29</cp:revision>
  <dcterms:created xsi:type="dcterms:W3CDTF">2006-08-16T00:00:00Z</dcterms:created>
  <dcterms:modified xsi:type="dcterms:W3CDTF">2024-07-18T17:12:57Z</dcterms:modified>
  <dc:identifier>DAGK1XjXKBk</dc:identifier>
</cp:coreProperties>
</file>